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8FABD24-5D0F-4591-9B4B-F1D18190B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87BDC93-F64C-4635-8660-2BBCE9EFC0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B777E02-12EA-4409-9962-FC88A063A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86F5-D527-4303-8E0B-13E8C3699C1D}" type="datetimeFigureOut">
              <a:rPr lang="ar-IQ" smtClean="0"/>
              <a:t>06/10/1442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B6A9726-E031-4372-839A-F8C9A57B5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DA5BF6C-FAFE-4BAB-9E28-89EAA54F8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2680-2189-46CA-AE38-523D0C0C7C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2628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F03672F-A292-4636-BD7E-CB67D9821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DB343A4-626B-444E-B334-E5BB5D161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ADF884E-C729-4CC4-9BD9-3DAC3360B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86F5-D527-4303-8E0B-13E8C3699C1D}" type="datetimeFigureOut">
              <a:rPr lang="ar-IQ" smtClean="0"/>
              <a:t>06/10/1442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4AA3F8B-A689-4520-B273-83E643774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CDDB576-E339-4B76-87DB-8C71EFD20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2680-2189-46CA-AE38-523D0C0C7C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2913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160474F-DB29-4E7A-9FE0-7138F34558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7AC6FE9-E13E-4197-AB4C-167282BDB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4A8B616-CFB8-4B19-B7EB-FF43E4AF4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86F5-D527-4303-8E0B-13E8C3699C1D}" type="datetimeFigureOut">
              <a:rPr lang="ar-IQ" smtClean="0"/>
              <a:t>06/10/1442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BAEE14B-F74C-488D-8E1E-B1F9FD49D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3FE3D3D-21A0-49C4-98E7-2588354A2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2680-2189-46CA-AE38-523D0C0C7C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29280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167C9B9-AB70-4D04-BF2C-5F8D91A11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193637D-FB5D-4704-9D42-81DAB5F7D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5A5AC29-861C-4778-BB0B-192AF5F71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86F5-D527-4303-8E0B-13E8C3699C1D}" type="datetimeFigureOut">
              <a:rPr lang="ar-IQ" smtClean="0"/>
              <a:t>06/10/1442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24BC3B7-118D-44CD-B9CE-BE04EB078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53154B0-95A8-48CA-BAD9-6F7D08189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2680-2189-46CA-AE38-523D0C0C7C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388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A790015-8D53-4711-B6ED-218246E6B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976E4E5-26AC-4767-A2F2-1C9E43E96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8C8421D-C360-458A-9C05-412C60435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86F5-D527-4303-8E0B-13E8C3699C1D}" type="datetimeFigureOut">
              <a:rPr lang="ar-IQ" smtClean="0"/>
              <a:t>06/10/1442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A85343B-08CF-48AF-8DB4-FBC5E57FA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FE0DC7F-318A-4F2D-BC53-C53EE6ED8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2680-2189-46CA-AE38-523D0C0C7C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0744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3776520-B514-4F63-BF7B-218A3F5E6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FBA5CF7-00B7-4AC2-B366-F5493FE572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34BA221-74D7-4B8C-97CE-347D9F33F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82152B4-6FDC-4792-B270-1F9055FF2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86F5-D527-4303-8E0B-13E8C3699C1D}" type="datetimeFigureOut">
              <a:rPr lang="ar-IQ" smtClean="0"/>
              <a:t>06/10/1442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46045D5-0BFC-44C8-973F-D8F2B4DA0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E1D7782-852A-444A-A12B-A3AE2C695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2680-2189-46CA-AE38-523D0C0C7C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8880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2DB3611-2772-4403-8901-B19CE11D0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08F913A-C932-4571-B3CD-E5BEF66F0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B42AFBF-7DD6-4DBE-956B-DF23D24F1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460BCB7-A848-431D-85E9-738A164CC8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41EE8B55-CBC3-4C8D-A7D2-E54F2E327D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4B00FB2-9AEB-41B8-892F-E5000D8E5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86F5-D527-4303-8E0B-13E8C3699C1D}" type="datetimeFigureOut">
              <a:rPr lang="ar-IQ" smtClean="0"/>
              <a:t>06/10/1442</a:t>
            </a:fld>
            <a:endParaRPr lang="ar-IQ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C4AED59C-87E2-48C7-9842-10B70EA4A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DF5882E-741C-444C-9D24-03C4841B4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2680-2189-46CA-AE38-523D0C0C7C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083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B7E99B5-CA03-4B2A-B6F9-CD64159C9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D1EF0FE6-F573-479B-BC38-BAA3D3CA4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86F5-D527-4303-8E0B-13E8C3699C1D}" type="datetimeFigureOut">
              <a:rPr lang="ar-IQ" smtClean="0"/>
              <a:t>06/10/1442</a:t>
            </a:fld>
            <a:endParaRPr lang="ar-IQ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F8D53747-DE45-43EF-8D67-374DD4814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4EFDC5AD-9EE6-403B-BE5B-EFC298838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2680-2189-46CA-AE38-523D0C0C7C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958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68F4CE7E-A025-419F-B09B-863274214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86F5-D527-4303-8E0B-13E8C3699C1D}" type="datetimeFigureOut">
              <a:rPr lang="ar-IQ" smtClean="0"/>
              <a:t>06/10/1442</a:t>
            </a:fld>
            <a:endParaRPr lang="ar-IQ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28B5CAD-BBE8-4569-B70A-AE99B09EC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57A2022F-ACAA-44B3-BDAE-256EA4223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2680-2189-46CA-AE38-523D0C0C7C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7114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AEE8AA6-E44B-4E29-82FA-9602B8192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746D288-3306-4C86-9F9A-DDC90E576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731339A-C33B-4FF1-92A9-5188D29C9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77CE28A-B9FE-4FCD-8793-CE0433040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86F5-D527-4303-8E0B-13E8C3699C1D}" type="datetimeFigureOut">
              <a:rPr lang="ar-IQ" smtClean="0"/>
              <a:t>06/10/1442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94E4DE4-F739-432A-A94E-537F4C732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687DA6D-DFBA-4A3D-8D84-38BD53A33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2680-2189-46CA-AE38-523D0C0C7C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063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EFE27C8-3CD2-4BD1-BA61-3B2926597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2B57591B-C788-4CA8-B3A3-426FBE20C6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AAFA3F8-7787-4379-B81C-DF5EB4149A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3B2C491-7BB7-4177-A6A5-FD5C3BCFA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86F5-D527-4303-8E0B-13E8C3699C1D}" type="datetimeFigureOut">
              <a:rPr lang="ar-IQ" smtClean="0"/>
              <a:t>06/10/1442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CB964AA-1FE2-4223-B5C8-DB8E2F742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797ABBB-BDBB-4FA2-89B5-50682A8A6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2680-2189-46CA-AE38-523D0C0C7C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8672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8B6098E9-C023-4E8A-BFE0-2A2B35403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F8E269E-7656-4B15-91B0-8B315AD69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EB0925A-92B9-49A4-A196-BA262A174D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386F5-D527-4303-8E0B-13E8C3699C1D}" type="datetimeFigureOut">
              <a:rPr lang="ar-IQ" smtClean="0"/>
              <a:t>06/10/1442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1102037-2AFB-4671-8528-9DBCC54C29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9A9FEED-DE0A-47C2-8963-5843E4EA7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E2680-2189-46CA-AE38-523D0C0C7C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8971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37B963F-9C6D-412E-B85C-1CDF68478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2" y="154744"/>
            <a:ext cx="11943470" cy="6541477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ar-IQ" dirty="0"/>
              <a:t>                                         </a:t>
            </a:r>
            <a:r>
              <a:rPr lang="ar-IQ" sz="4400" b="1" dirty="0">
                <a:solidFill>
                  <a:srgbClr val="FF0000"/>
                </a:solidFill>
              </a:rPr>
              <a:t>المبتدأ والخبر</a:t>
            </a:r>
          </a:p>
          <a:p>
            <a:pPr marL="0" indent="0">
              <a:buNone/>
            </a:pPr>
            <a:r>
              <a:rPr lang="ar-IQ" sz="4000" b="1" dirty="0">
                <a:solidFill>
                  <a:schemeClr val="bg1"/>
                </a:solidFill>
              </a:rPr>
              <a:t>- مبتدأ له خبر ومبتدأ له فاعل أو نائب فاعل سد مسد الخبر</a:t>
            </a:r>
          </a:p>
          <a:p>
            <a:pPr marL="0" indent="0">
              <a:buNone/>
            </a:pPr>
            <a:r>
              <a:rPr lang="ar-IQ" sz="4000" b="1" dirty="0">
                <a:solidFill>
                  <a:schemeClr val="bg1"/>
                </a:solidFill>
              </a:rPr>
              <a:t>- وشرط المبتدأ المكتفي بالمرفوع أن يكون وصفاً معتمداً على استفهام أو نفي عند البصريين ، وأن يتم الكلام به ، أن يكون المرفوع اسماً ظاهراً أو ضميراً بارزاً منفصلاً.</a:t>
            </a:r>
          </a:p>
          <a:p>
            <a:pPr>
              <a:buFontTx/>
              <a:buChar char="-"/>
            </a:pPr>
            <a:r>
              <a:rPr lang="ar-IQ" sz="4000" b="1" dirty="0">
                <a:solidFill>
                  <a:schemeClr val="bg1"/>
                </a:solidFill>
              </a:rPr>
              <a:t>الخبر مع المبتدأ يشترط بينهما المطابقة</a:t>
            </a:r>
          </a:p>
          <a:p>
            <a:pPr>
              <a:buFontTx/>
              <a:buChar char="-"/>
            </a:pPr>
            <a:r>
              <a:rPr lang="ar-IQ" sz="4000" b="1" dirty="0">
                <a:solidFill>
                  <a:schemeClr val="bg1"/>
                </a:solidFill>
              </a:rPr>
              <a:t>الفاعل لا يُشترط مع عامله المطابقة ، وفي بعض الموارد المطابقة غير جائزة كما سيأتي </a:t>
            </a:r>
            <a:r>
              <a:rPr lang="ar-IQ" sz="4000" b="1">
                <a:solidFill>
                  <a:schemeClr val="bg1"/>
                </a:solidFill>
              </a:rPr>
              <a:t>ان شاء الله.</a:t>
            </a:r>
            <a:endParaRPr lang="ar-IQ" sz="4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ar-IQ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328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AA630A-C96C-4170-BF42-0D7A40991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55077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/>
          <a:lstStyle/>
          <a:p>
            <a:r>
              <a:rPr lang="ar-IQ" sz="1800" b="1" dirty="0">
                <a:solidFill>
                  <a:srgbClr val="0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</a:t>
            </a:r>
            <a:r>
              <a:rPr lang="ar-IQ" b="1" dirty="0"/>
              <a:t>والثان مبتدأ وذا الوصفُ خبرْ ... إن في سوى الإفرادِ طبقاً استقر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7CADEEF-70A2-4763-BF7F-77D798C37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076"/>
            <a:ext cx="12192000" cy="5802923"/>
          </a:xfr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ar-IQ" sz="3200" b="1" dirty="0">
                <a:solidFill>
                  <a:schemeClr val="bg1"/>
                </a:solidFill>
                <a:latin typeface="Traditional Arabic" panose="02020603050405020304" pitchFamily="18" charset="-78"/>
              </a:rPr>
              <a:t>الوصف مع الاسم الواقع بعده إما أن يتطابقا إفرادا أو تثنية أو جمعاً أو لا يتطابقا.</a:t>
            </a:r>
          </a:p>
          <a:p>
            <a:endParaRPr lang="ar-IQ" sz="3200" b="1" dirty="0">
              <a:solidFill>
                <a:schemeClr val="bg1"/>
              </a:solidFill>
              <a:latin typeface="Traditional Arabic" panose="02020603050405020304" pitchFamily="18" charset="-78"/>
            </a:endParaRPr>
          </a:p>
          <a:p>
            <a:r>
              <a:rPr lang="ar-IQ" sz="3200" b="1" dirty="0">
                <a:solidFill>
                  <a:schemeClr val="bg1"/>
                </a:solidFill>
                <a:latin typeface="Traditional Arabic" panose="02020603050405020304" pitchFamily="18" charset="-78"/>
              </a:rPr>
              <a:t>إن تطابقا إفراداً جاز في الوصف أن يكون مبتدأ وما بعده مرفوعاً به، وجاز أن يكون خبراً مقدماً وفي مثل قوله تعالى: {أَرَاغِبٌ أَنْتَ عَنْ آلِهَتِي يَا إِبْرَاهِيمُ} يكون الابتداء أولى.</a:t>
            </a:r>
          </a:p>
          <a:p>
            <a:endParaRPr lang="ar-IQ" sz="3200" b="1" dirty="0">
              <a:solidFill>
                <a:schemeClr val="bg1"/>
              </a:solidFill>
              <a:latin typeface="Traditional Arabic" panose="02020603050405020304" pitchFamily="18" charset="-78"/>
            </a:endParaRPr>
          </a:p>
          <a:p>
            <a:r>
              <a:rPr lang="ar-IQ" sz="3200" b="1" dirty="0">
                <a:solidFill>
                  <a:schemeClr val="bg1"/>
                </a:solidFill>
                <a:latin typeface="Traditional Arabic" panose="02020603050405020304" pitchFamily="18" charset="-78"/>
              </a:rPr>
              <a:t>وان تطابقا تثنية وجمعاً وجب أن يكون الوصف خبراً مقدماً إلّا على لغة (أكلوني البراغيث.</a:t>
            </a:r>
          </a:p>
          <a:p>
            <a:r>
              <a:rPr lang="ar-IQ" sz="3200" b="1" dirty="0">
                <a:solidFill>
                  <a:schemeClr val="bg1"/>
                </a:solidFill>
                <a:latin typeface="Traditional Arabic" panose="02020603050405020304" pitchFamily="18" charset="-78"/>
              </a:rPr>
              <a:t>أقائمان الزيدان ؟ </a:t>
            </a:r>
            <a:r>
              <a:rPr lang="ar-IQ" sz="3200" b="1" dirty="0" err="1">
                <a:solidFill>
                  <a:schemeClr val="bg1"/>
                </a:solidFill>
                <a:latin typeface="Traditional Arabic" panose="02020603050405020304" pitchFamily="18" charset="-78"/>
              </a:rPr>
              <a:t>اقائمون</a:t>
            </a:r>
            <a:r>
              <a:rPr lang="ar-IQ" sz="3200" b="1" dirty="0">
                <a:solidFill>
                  <a:schemeClr val="bg1"/>
                </a:solidFill>
                <a:latin typeface="Traditional Arabic" panose="02020603050405020304" pitchFamily="18" charset="-78"/>
              </a:rPr>
              <a:t> الزيدون – جاء محمد – جاء الطالبان – كتب الطلاب</a:t>
            </a:r>
          </a:p>
          <a:p>
            <a:r>
              <a:rPr lang="ar-IQ" sz="3200" b="1" dirty="0">
                <a:solidFill>
                  <a:schemeClr val="bg1"/>
                </a:solidFill>
              </a:rPr>
              <a:t>إن لم يتطابقا وهو قسمان ممتنع مثل: (أقائمان زيد) و(أقائمون زيد) وجائز مثل: (أقائم الزيدان) و (أقائم الزيدون) وهنا يتعين الوصف كون مبتدأً وما بعده فاعل سد مسد الخبر.</a:t>
            </a:r>
          </a:p>
          <a:p>
            <a:endParaRPr lang="ar-IQ" sz="3200" b="1" dirty="0">
              <a:solidFill>
                <a:schemeClr val="bg1"/>
              </a:solidFill>
              <a:latin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3415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CCDC799-6B86-4E4C-9521-7BFFC806E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114" y="154745"/>
            <a:ext cx="10888394" cy="1125415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txBody>
          <a:bodyPr/>
          <a:lstStyle/>
          <a:p>
            <a:r>
              <a:rPr lang="ar-IQ" b="1" dirty="0"/>
              <a:t>           ورفعوا مبتدأً </a:t>
            </a:r>
            <a:r>
              <a:rPr lang="ar-IQ" b="1" dirty="0" err="1"/>
              <a:t>بالابتدا</a:t>
            </a:r>
            <a:r>
              <a:rPr lang="ar-IQ" b="1" dirty="0"/>
              <a:t> ... كذاكَ رفعُ خبرٍ </a:t>
            </a:r>
            <a:r>
              <a:rPr lang="ar-IQ" b="1" dirty="0" err="1"/>
              <a:t>بالمبتدا</a:t>
            </a:r>
            <a:endParaRPr lang="ar-IQ" b="1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88166A3-7025-4731-BA59-D0C6A909E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" y="1280160"/>
            <a:ext cx="11830929" cy="5423095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ar-IQ" sz="3600" b="1" dirty="0">
                <a:solidFill>
                  <a:schemeClr val="bg1"/>
                </a:solidFill>
              </a:rPr>
              <a:t>في رافع الخبر والمبتدأ ثلاثة أقوال:</a:t>
            </a:r>
          </a:p>
          <a:p>
            <a:pPr marL="0" indent="0">
              <a:buNone/>
            </a:pPr>
            <a:r>
              <a:rPr lang="ar-IQ" sz="3600" b="1" dirty="0">
                <a:solidFill>
                  <a:schemeClr val="bg1"/>
                </a:solidFill>
              </a:rPr>
              <a:t>1- المبتدأ مرفوع بالابتداء والخبر بالمبتدأ(وهو المشهور)</a:t>
            </a:r>
          </a:p>
          <a:p>
            <a:pPr marL="0" indent="0">
              <a:buNone/>
            </a:pPr>
            <a:r>
              <a:rPr lang="ar-IQ" sz="3600" b="1" dirty="0">
                <a:solidFill>
                  <a:schemeClr val="bg1"/>
                </a:solidFill>
              </a:rPr>
              <a:t>2- مرفوعان بالابتداء</a:t>
            </a:r>
          </a:p>
          <a:p>
            <a:pPr marL="0" indent="0">
              <a:buNone/>
            </a:pPr>
            <a:r>
              <a:rPr lang="ar-IQ" sz="3600" b="1" dirty="0">
                <a:solidFill>
                  <a:schemeClr val="bg1"/>
                </a:solidFill>
              </a:rPr>
              <a:t>3- المبتدأ مرفوع بالابتداء والخبر مرفوع بالمبتدأ والابتداء</a:t>
            </a:r>
          </a:p>
          <a:p>
            <a:pPr marL="0" indent="0">
              <a:buNone/>
            </a:pPr>
            <a:r>
              <a:rPr lang="ar-IQ" sz="3600" b="1" dirty="0">
                <a:solidFill>
                  <a:schemeClr val="bg1"/>
                </a:solidFill>
              </a:rPr>
              <a:t>4- إنهما يترافعان</a:t>
            </a:r>
          </a:p>
        </p:txBody>
      </p:sp>
    </p:spTree>
    <p:extLst>
      <p:ext uri="{BB962C8B-B14F-4D97-AF65-F5344CB8AC3E}">
        <p14:creationId xmlns:p14="http://schemas.microsoft.com/office/powerpoint/2010/main" val="2962924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CB022F0-A64D-4FBA-B18A-9E754D46A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74" y="1"/>
            <a:ext cx="11985674" cy="169068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ar-IQ" b="1" dirty="0"/>
              <a:t>          والخبر الجزء المتمُ </a:t>
            </a:r>
            <a:r>
              <a:rPr lang="ar-IQ" b="1" dirty="0" err="1"/>
              <a:t>الفائدهْ</a:t>
            </a:r>
            <a:r>
              <a:rPr lang="ar-IQ" b="1" dirty="0"/>
              <a:t> ...  كاللهُ برٌ والأيادي شاهدهْ</a:t>
            </a:r>
            <a:br>
              <a:rPr lang="ar-IQ" b="1" dirty="0"/>
            </a:br>
            <a:r>
              <a:rPr lang="ar-IQ" b="1" dirty="0"/>
              <a:t>          ومفردًا  يأتي ويأتي  جملهْ ...   حاويةً معنى الذي سيقت لهْ</a:t>
            </a:r>
            <a:br>
              <a:rPr lang="ar-IQ" b="1" dirty="0"/>
            </a:br>
            <a:r>
              <a:rPr lang="ar-IQ" b="1" dirty="0"/>
              <a:t>      وإن تكن إياه معنىً اكتفى    ...     بها </a:t>
            </a:r>
            <a:r>
              <a:rPr lang="ar-IQ" b="1" dirty="0" err="1"/>
              <a:t>كنطقى</a:t>
            </a:r>
            <a:r>
              <a:rPr lang="ar-IQ" b="1" dirty="0"/>
              <a:t> الله حسبي وكفى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CC71EE0-F8B6-49BD-99DE-E72430961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4" y="1690689"/>
            <a:ext cx="11985674" cy="5167310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ar-IQ" sz="3600" b="1" dirty="0">
                <a:solidFill>
                  <a:schemeClr val="bg1"/>
                </a:solidFill>
              </a:rPr>
              <a:t>يرد على تعريف المصنف بدخول الفاعل فيه؛ إذ يتمم الفائدة مع الفعل.</a:t>
            </a:r>
          </a:p>
          <a:p>
            <a:pPr>
              <a:buFontTx/>
              <a:buChar char="-"/>
            </a:pPr>
            <a:r>
              <a:rPr lang="ar-IQ" sz="3600" b="1" dirty="0">
                <a:solidFill>
                  <a:schemeClr val="bg1"/>
                </a:solidFill>
              </a:rPr>
              <a:t>خبر المبتدأ إما مفرد (وهو الأصل ) وسيأتي الكلام عنه، أو جملة</a:t>
            </a:r>
          </a:p>
          <a:p>
            <a:pPr>
              <a:buFontTx/>
              <a:buChar char="-"/>
            </a:pPr>
            <a:r>
              <a:rPr lang="ar-IQ" sz="3600" b="1" dirty="0">
                <a:solidFill>
                  <a:schemeClr val="bg1"/>
                </a:solidFill>
              </a:rPr>
              <a:t>يُشترط في الجملة الواقعة خبراً أحدُ أمرين:</a:t>
            </a:r>
          </a:p>
          <a:p>
            <a:pPr marL="0" indent="0">
              <a:buNone/>
            </a:pPr>
            <a:r>
              <a:rPr lang="ar-IQ" sz="3600" b="1" dirty="0">
                <a:solidFill>
                  <a:schemeClr val="bg1"/>
                </a:solidFill>
              </a:rPr>
              <a:t>1- أن تكون هي نفس المبتدأ في المعنى وبذلك نستغني عن الرابط، مثل: (نطقي الله حسبي ) و(قولي لا إله إلا الله)</a:t>
            </a:r>
          </a:p>
        </p:txBody>
      </p:sp>
    </p:spTree>
    <p:extLst>
      <p:ext uri="{BB962C8B-B14F-4D97-AF65-F5344CB8AC3E}">
        <p14:creationId xmlns:p14="http://schemas.microsoft.com/office/powerpoint/2010/main" val="3178176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392CD3-10EA-4759-BFDC-4C7CC9E0E0B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48C7DC0-D4B8-44AE-972E-F392F879F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4" y="98474"/>
            <a:ext cx="11521440" cy="6394401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endParaRPr lang="ar-IQ" dirty="0"/>
          </a:p>
          <a:p>
            <a:pPr marL="0" indent="0" algn="just">
              <a:buNone/>
            </a:pPr>
            <a:r>
              <a:rPr lang="ar-IQ" sz="3600" b="1" dirty="0">
                <a:solidFill>
                  <a:schemeClr val="bg1"/>
                </a:solidFill>
              </a:rPr>
              <a:t>2- إذا لم تكن الجملة نفس المبتدأ فيجب أن ترتبط به برابط والرابط هو أحد ثلاثة أمور:</a:t>
            </a:r>
          </a:p>
          <a:p>
            <a:pPr marL="0" indent="0" algn="just">
              <a:buNone/>
            </a:pPr>
            <a:r>
              <a:rPr lang="ar-IQ" sz="3600" b="1" dirty="0">
                <a:solidFill>
                  <a:schemeClr val="bg1"/>
                </a:solidFill>
              </a:rPr>
              <a:t>أ- ضمير يرجع إلى المبتدأ نحو (زيد قام أبوه) وقد يكون الضمير مقدراً نحو (السمنُ منوانِ بدرهم) التقدير منوان منه بدرهم .</a:t>
            </a:r>
          </a:p>
          <a:p>
            <a:pPr marL="0" indent="0" algn="just">
              <a:buNone/>
            </a:pPr>
            <a:r>
              <a:rPr lang="ar-IQ" sz="3600" b="1" dirty="0">
                <a:solidFill>
                  <a:schemeClr val="bg1"/>
                </a:solidFill>
              </a:rPr>
              <a:t>ب- إشارة إلى المبتدأ كقوله تعالى: {َلِبَاسُ التَّقْوَى ذَلِكَ خَيْرٌ}</a:t>
            </a:r>
          </a:p>
          <a:p>
            <a:pPr marL="0" indent="0" algn="just">
              <a:buNone/>
            </a:pPr>
            <a:r>
              <a:rPr lang="ar-IQ" sz="3600" b="1" dirty="0">
                <a:solidFill>
                  <a:schemeClr val="bg1"/>
                </a:solidFill>
              </a:rPr>
              <a:t>ج- تكرار المبتدأ بلفظه وأكثر ما يكون في مواضع التفخيم كقوله تعالى: {الْحَاقَّةُ مَا الْحَاقَّةُ} و {الْقَارِعَةُ ما الْقَارِعَةُ} وقد يستعمل في غير التفخيم</a:t>
            </a:r>
          </a:p>
          <a:p>
            <a:pPr marL="0" indent="0" algn="just">
              <a:buNone/>
            </a:pPr>
            <a:r>
              <a:rPr lang="ar-IQ" sz="3600" b="1" dirty="0">
                <a:solidFill>
                  <a:schemeClr val="bg1"/>
                </a:solidFill>
              </a:rPr>
              <a:t>د- عموم يدخل تحته المبتدأ نحو (زيد نعم الرجل).</a:t>
            </a:r>
          </a:p>
          <a:p>
            <a:pPr marL="0" indent="0">
              <a:buNone/>
            </a:pPr>
            <a:r>
              <a:rPr lang="ar-IQ" sz="3600" b="1" dirty="0">
                <a:solidFill>
                  <a:schemeClr val="bg1"/>
                </a:solidFill>
              </a:rPr>
              <a:t>فإن لم تكن الجملة هي نفس المبتدأ ولا مرتبطة به برابط لم تحصل الفائدة. فلا فائدة من قول: (زيد قام عمرو) فهذا ليس كلاماً.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033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1EE1BCC-A888-44E6-B9D5-8B7AF6CFA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08294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ar-IQ" dirty="0"/>
              <a:t>        </a:t>
            </a:r>
            <a:r>
              <a:rPr lang="ar-IQ" b="1" dirty="0"/>
              <a:t>والمفردُ الجامدُ فارغٌ وإنْ ... يُشتق فهو ذو ضميرٍ مستكنْ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B459CAA-D273-4F7E-8F03-4C24F4CBA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08295"/>
            <a:ext cx="12192000" cy="554970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ar-IQ" sz="3600" b="1" dirty="0">
                <a:solidFill>
                  <a:schemeClr val="bg1"/>
                </a:solidFill>
              </a:rPr>
              <a:t>المقصود بالمفرد هنا ما يقابل الجملة، وهو إما أن يكون جامداً أو مشتقاً .</a:t>
            </a:r>
          </a:p>
          <a:p>
            <a:r>
              <a:rPr lang="ar-IQ" sz="3600" b="1" dirty="0">
                <a:solidFill>
                  <a:schemeClr val="bg1"/>
                </a:solidFill>
              </a:rPr>
              <a:t>الجامد: إما أن يدل على ذات فقط كزيد، وإما أن يدل على معنى فقط كعِلم مثلاً، أو ضَرْب أو قتل.  فإذا كان الخبر جامداً ففيه ثلاثة أقوال: </a:t>
            </a:r>
          </a:p>
          <a:p>
            <a:pPr marL="0" indent="0">
              <a:buNone/>
            </a:pPr>
            <a:r>
              <a:rPr lang="ar-IQ" sz="3600" b="1" dirty="0">
                <a:solidFill>
                  <a:schemeClr val="bg1"/>
                </a:solidFill>
              </a:rPr>
              <a:t>1- إنّه يتحمل ضميراً مطلقاً (وهو قول الكسائي والرماني)</a:t>
            </a:r>
          </a:p>
          <a:p>
            <a:pPr marL="0" indent="0">
              <a:buNone/>
            </a:pPr>
            <a:endParaRPr lang="ar-IQ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IQ" sz="3600" b="1" dirty="0">
                <a:solidFill>
                  <a:schemeClr val="bg1"/>
                </a:solidFill>
              </a:rPr>
              <a:t>2- لا يتحمل ضميراً مطلقاً (وممن قال بهذا ابن مالك)</a:t>
            </a:r>
          </a:p>
          <a:p>
            <a:pPr marL="0" indent="0">
              <a:buNone/>
            </a:pPr>
            <a:endParaRPr lang="ar-IQ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IQ" sz="3600" b="1" dirty="0">
                <a:solidFill>
                  <a:schemeClr val="bg1"/>
                </a:solidFill>
              </a:rPr>
              <a:t>3- يتحمل ضميراً إذا كان بمعنى المشتق وإلّا فلا (وهو قول البصريين)  </a:t>
            </a:r>
          </a:p>
          <a:p>
            <a:pPr marL="0" indent="0">
              <a:buNone/>
            </a:pPr>
            <a:r>
              <a:rPr lang="ar-IQ" sz="3600" b="1" dirty="0">
                <a:solidFill>
                  <a:schemeClr val="bg1"/>
                </a:solidFill>
              </a:rPr>
              <a:t>   هذا زيد - زيد أسد</a:t>
            </a:r>
          </a:p>
        </p:txBody>
      </p:sp>
    </p:spTree>
    <p:extLst>
      <p:ext uri="{BB962C8B-B14F-4D97-AF65-F5344CB8AC3E}">
        <p14:creationId xmlns:p14="http://schemas.microsoft.com/office/powerpoint/2010/main" val="50215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D99481C-53A6-4707-80CA-ED123065F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3211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ar-IQ" b="1" dirty="0">
                <a:solidFill>
                  <a:schemeClr val="bg1"/>
                </a:solidFill>
              </a:rPr>
              <a:t>        والمفردُ الجامدُ فارغٌ وإنْ ... يُشتق فهو ذو ضميرٍ مستكنْ</a:t>
            </a:r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DA7AC04-7163-4C77-A6E2-92DFC3009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83212"/>
            <a:ext cx="12191999" cy="5774787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marL="0" indent="0" algn="just">
              <a:buNone/>
            </a:pPr>
            <a:r>
              <a:rPr lang="ar-IQ" sz="3600" b="1" dirty="0">
                <a:solidFill>
                  <a:schemeClr val="bg1"/>
                </a:solidFill>
              </a:rPr>
              <a:t>وإن كان الخبر مشتقاً ، (وهو ما دل على متصف مصوغاً من مصدر) فله صورتان</a:t>
            </a:r>
          </a:p>
          <a:p>
            <a:pPr marL="0" indent="0" algn="just">
              <a:buNone/>
            </a:pPr>
            <a:r>
              <a:rPr lang="ar-IQ" sz="3600" b="1" dirty="0">
                <a:solidFill>
                  <a:schemeClr val="bg1"/>
                </a:solidFill>
              </a:rPr>
              <a:t>1-  ما كان جارياً مجرى الفعل كاسم الفاعل واسم المفعول والصفة المشبهة واسم التفضيل فإنه يتحمل الضمير إذا لم يرفع ظاهراً نحو (زيد قائم) أي هو.</a:t>
            </a:r>
          </a:p>
          <a:p>
            <a:pPr marL="0" indent="0" algn="just">
              <a:buNone/>
            </a:pPr>
            <a:r>
              <a:rPr lang="ar-IQ" sz="3600" b="1" dirty="0">
                <a:solidFill>
                  <a:schemeClr val="bg1"/>
                </a:solidFill>
              </a:rPr>
              <a:t>فإذا رفع ظاهراً فلا ضمير مثل: (زيد قائم صديقه)</a:t>
            </a:r>
          </a:p>
          <a:p>
            <a:pPr marL="0" indent="0" algn="just">
              <a:buNone/>
            </a:pPr>
            <a:r>
              <a:rPr lang="ar-IQ" sz="3600" b="1" dirty="0">
                <a:solidFill>
                  <a:schemeClr val="bg1"/>
                </a:solidFill>
              </a:rPr>
              <a:t>2- ما ليس جارياً مجرى الفعل كأسماء الآلة فإذا قلت: (هذا مفتاح) فإنّ مفتاح مشتق من (الفتح) لكنه لا يتحمل ضميراً، وكذلك ما كان على صيغة (مفعل) وقُصد به الزمان أو المكان ك(مرمى) فإنه مشتق من (الرمي) فإذا قلت: (هذا مرمى زيد) أي: مكان رميه، أو زمان رميه كان الخبر مشتقاً، ولا ضمير فيه.</a:t>
            </a:r>
          </a:p>
          <a:p>
            <a:pPr marL="0" indent="0">
              <a:buNone/>
            </a:pPr>
            <a:endParaRPr lang="ar-IQ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ar-IQ" sz="3600" b="1" dirty="0">
              <a:solidFill>
                <a:schemeClr val="bg1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9825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B880B01-09D4-4E9C-9609-1B504B472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74" y="1"/>
            <a:ext cx="12093526" cy="1181686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ar-IQ" b="1" dirty="0">
                <a:solidFill>
                  <a:schemeClr val="bg1"/>
                </a:solidFill>
              </a:rPr>
              <a:t>           وأبرزنْه مطلقاً حيثُ تلا ... ما ليس معناه له مُحصّلا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F35BFA8-137C-419A-9535-69161CB8F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4" y="1294228"/>
            <a:ext cx="12093526" cy="5563771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r>
              <a:rPr lang="ar-IQ" sz="3600" b="1" dirty="0">
                <a:solidFill>
                  <a:schemeClr val="bg1"/>
                </a:solidFill>
              </a:rPr>
              <a:t>هل يجوز ابراز الضمير المُتحمَل؟</a:t>
            </a:r>
          </a:p>
          <a:p>
            <a:r>
              <a:rPr lang="ar-IQ" sz="3600" b="1" dirty="0">
                <a:solidFill>
                  <a:schemeClr val="bg1"/>
                </a:solidFill>
              </a:rPr>
              <a:t>الجواب إنّ الإبراز وعدمه يكون بحسب الخبر المتحمِل له وهو نوعان:</a:t>
            </a:r>
          </a:p>
          <a:p>
            <a:pPr marL="0" indent="0">
              <a:buNone/>
            </a:pPr>
            <a:r>
              <a:rPr lang="ar-IQ" sz="3600" b="1" dirty="0">
                <a:solidFill>
                  <a:schemeClr val="bg1"/>
                </a:solidFill>
              </a:rPr>
              <a:t>1- إذا جرى الخبر المشتق على ما كان الضمير له مثل: (زيد قائم) وجب استتاره واذا جيء بضمير إمّا أن يكون تأكيداً للضمير المستتر أو فاعلاً بقائم</a:t>
            </a:r>
          </a:p>
          <a:p>
            <a:pPr marL="0" indent="0">
              <a:buNone/>
            </a:pPr>
            <a:r>
              <a:rPr lang="ar-IQ" sz="3600" b="1" dirty="0">
                <a:solidFill>
                  <a:schemeClr val="bg1"/>
                </a:solidFill>
              </a:rPr>
              <a:t>2- إذا جرى على غير من هو له وجب الإبراز عند البصريين سواء أمن اللبس أو لا مثل: (زيد هند ضاربها هو) و(زيد عمرو ضاربه هو) أما الكوفيون فعندهم مع أمن اللبس لا يجب وفي عدمه يجب وعلى مذهبهم جاء قول الشاعر:</a:t>
            </a:r>
          </a:p>
          <a:p>
            <a:pPr marL="0" indent="0">
              <a:buNone/>
            </a:pPr>
            <a:r>
              <a:rPr lang="ar-IQ" sz="3600" b="1" dirty="0">
                <a:solidFill>
                  <a:schemeClr val="bg1"/>
                </a:solidFill>
              </a:rPr>
              <a:t> قومي ذُرا المجد بانوها وقد علمتْ ... بكُنه ذلك عدنانٌ وقحطانُ</a:t>
            </a:r>
          </a:p>
          <a:p>
            <a:pPr marL="0" indent="0">
              <a:buNone/>
            </a:pPr>
            <a:r>
              <a:rPr lang="ar-IQ" sz="3600" b="1" dirty="0">
                <a:solidFill>
                  <a:schemeClr val="bg1"/>
                </a:solidFill>
              </a:rPr>
              <a:t>التقدير بانوها هم</a:t>
            </a:r>
          </a:p>
        </p:txBody>
      </p:sp>
    </p:spTree>
    <p:extLst>
      <p:ext uri="{BB962C8B-B14F-4D97-AF65-F5344CB8AC3E}">
        <p14:creationId xmlns:p14="http://schemas.microsoft.com/office/powerpoint/2010/main" val="393457487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842</Words>
  <Application>Microsoft Office PowerPoint</Application>
  <PresentationFormat>شاشة عريضة</PresentationFormat>
  <Paragraphs>54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Traditional Arabic</vt:lpstr>
      <vt:lpstr>نسق Office</vt:lpstr>
      <vt:lpstr>عرض تقديمي في PowerPoint</vt:lpstr>
      <vt:lpstr>       والثان مبتدأ وذا الوصفُ خبرْ ... إن في سوى الإفرادِ طبقاً استقر</vt:lpstr>
      <vt:lpstr>           ورفعوا مبتدأً بالابتدا ... كذاكَ رفعُ خبرٍ بالمبتدا</vt:lpstr>
      <vt:lpstr>          والخبر الجزء المتمُ الفائدهْ ...  كاللهُ برٌ والأيادي شاهدهْ           ومفردًا  يأتي ويأتي  جملهْ ...   حاويةً معنى الذي سيقت لهْ       وإن تكن إياه معنىً اكتفى    ...     بها كنطقى الله حسبي وكفى</vt:lpstr>
      <vt:lpstr>عرض تقديمي في PowerPoint</vt:lpstr>
      <vt:lpstr>        والمفردُ الجامدُ فارغٌ وإنْ ... يُشتق فهو ذو ضميرٍ مستكنْ</vt:lpstr>
      <vt:lpstr>        والمفردُ الجامدُ فارغٌ وإنْ ... يُشتق فهو ذو ضميرٍ مستكنْ</vt:lpstr>
      <vt:lpstr>           وأبرزنْه مطلقاً حيثُ تلا ... ما ليس معناه له مُحصّلا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والثان مبتدأ وذا الوصف خبر ... إن في سوى الإفراد طبقا استقر</dc:title>
  <dc:creator>هيثم البصري</dc:creator>
  <cp:lastModifiedBy>هيثم البصري</cp:lastModifiedBy>
  <cp:revision>48</cp:revision>
  <dcterms:created xsi:type="dcterms:W3CDTF">2021-05-09T19:31:00Z</dcterms:created>
  <dcterms:modified xsi:type="dcterms:W3CDTF">2021-05-17T05:53:36Z</dcterms:modified>
</cp:coreProperties>
</file>